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72" r:id="rId2"/>
    <p:sldId id="256" r:id="rId3"/>
    <p:sldId id="268" r:id="rId4"/>
    <p:sldId id="257" r:id="rId5"/>
    <p:sldId id="258" r:id="rId6"/>
    <p:sldId id="259" r:id="rId7"/>
    <p:sldId id="260" r:id="rId8"/>
    <p:sldId id="270" r:id="rId9"/>
    <p:sldId id="264" r:id="rId10"/>
    <p:sldId id="262" r:id="rId11"/>
    <p:sldId id="263" r:id="rId12"/>
    <p:sldId id="265" r:id="rId13"/>
    <p:sldId id="266" r:id="rId14"/>
    <p:sldId id="271" r:id="rId15"/>
    <p:sldId id="267" r:id="rId16"/>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01" autoAdjust="0"/>
    <p:restoredTop sz="94660"/>
  </p:normalViewPr>
  <p:slideViewPr>
    <p:cSldViewPr>
      <p:cViewPr varScale="1">
        <p:scale>
          <a:sx n="68" d="100"/>
          <a:sy n="68" d="100"/>
        </p:scale>
        <p:origin x="-14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61C574FC-C83C-4177-9A5F-0EEAB31C6437}" type="datetimeFigureOut">
              <a:rPr lang="en-US" smtClean="0"/>
              <a:pPr/>
              <a:t>4/2/2020</a:t>
            </a:fld>
            <a:endParaRPr lang="en-US"/>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9B6E0944-1FE5-40F3-8C63-1A9B39F717B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F4F205-BA5E-4664-9FFD-C8C1398748C5}"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F4F205-BA5E-4664-9FFD-C8C1398748C5}"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F4F205-BA5E-4664-9FFD-C8C1398748C5}"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F4F205-BA5E-4664-9FFD-C8C1398748C5}"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F4F205-BA5E-4664-9FFD-C8C1398748C5}"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F4F205-BA5E-4664-9FFD-C8C1398748C5}"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F4F205-BA5E-4664-9FFD-C8C1398748C5}" type="datetimeFigureOut">
              <a:rPr lang="en-US" smtClean="0"/>
              <a:pPr/>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F4F205-BA5E-4664-9FFD-C8C1398748C5}" type="datetimeFigureOut">
              <a:rPr lang="en-US" smtClean="0"/>
              <a:pPr/>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F4F205-BA5E-4664-9FFD-C8C1398748C5}" type="datetimeFigureOut">
              <a:rPr lang="en-US" smtClean="0"/>
              <a:pPr/>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F4F205-BA5E-4664-9FFD-C8C1398748C5}"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F4F205-BA5E-4664-9FFD-C8C1398748C5}"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BCD1-7787-4CA4-80CA-18EDE5A2EA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F4F205-BA5E-4664-9FFD-C8C1398748C5}" type="datetimeFigureOut">
              <a:rPr lang="en-US" smtClean="0"/>
              <a:pPr/>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6BBCD1-7787-4CA4-80CA-18EDE5A2EA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9200"/>
            <a:ext cx="8229600" cy="1143000"/>
          </a:xfrm>
        </p:spPr>
        <p:txBody>
          <a:bodyPr/>
          <a:lstStyle/>
          <a:p>
            <a:r>
              <a:rPr lang="en-US" b="1" dirty="0" smtClean="0">
                <a:latin typeface="Times New Roman" pitchFamily="18" charset="0"/>
                <a:cs typeface="Times New Roman" pitchFamily="18" charset="0"/>
              </a:rPr>
              <a:t>Educational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3048000"/>
            <a:ext cx="8229600" cy="1981200"/>
          </a:xfrm>
        </p:spPr>
        <p:txBody>
          <a:bodyPr>
            <a:normAutofit/>
          </a:bodyPr>
          <a:lstStyle/>
          <a:p>
            <a:pPr algn="ctr">
              <a:buNone/>
            </a:pPr>
            <a:r>
              <a:rPr lang="en-US" sz="4000" dirty="0" err="1" smtClean="0">
                <a:latin typeface="Times New Roman" pitchFamily="18" charset="0"/>
                <a:cs typeface="Times New Roman" pitchFamily="18" charset="0"/>
              </a:rPr>
              <a:t>Hira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Saeed</a:t>
            </a:r>
            <a:endParaRPr lang="en-US" sz="4000" dirty="0" smtClean="0">
              <a:latin typeface="Times New Roman" pitchFamily="18" charset="0"/>
              <a:cs typeface="Times New Roman" pitchFamily="18" charset="0"/>
            </a:endParaRPr>
          </a:p>
          <a:p>
            <a:pPr algn="ctr"/>
            <a:endParaRPr lang="en-US" sz="4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001000" cy="5139869"/>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Importance of Planning</a:t>
            </a:r>
          </a:p>
          <a:p>
            <a:endParaRPr lang="en-US" sz="3600"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 It reduces uncertainty of future events</a:t>
            </a:r>
          </a:p>
          <a:p>
            <a:r>
              <a:rPr lang="en-US" sz="3200" dirty="0" smtClean="0">
                <a:latin typeface="Times New Roman" pitchFamily="18" charset="0"/>
                <a:cs typeface="Times New Roman" pitchFamily="18" charset="0"/>
              </a:rPr>
              <a:t>• It makes objectives clear and specific</a:t>
            </a:r>
          </a:p>
          <a:p>
            <a:r>
              <a:rPr lang="en-US" sz="3200" dirty="0" smtClean="0">
                <a:latin typeface="Times New Roman" pitchFamily="18" charset="0"/>
                <a:cs typeface="Times New Roman" pitchFamily="18" charset="0"/>
              </a:rPr>
              <a:t>• It brings economy in operations.</a:t>
            </a:r>
          </a:p>
          <a:p>
            <a:r>
              <a:rPr lang="en-US" sz="3200" dirty="0" smtClean="0">
                <a:latin typeface="Times New Roman" pitchFamily="18" charset="0"/>
                <a:cs typeface="Times New Roman" pitchFamily="18" charset="0"/>
              </a:rPr>
              <a:t>• It provides the basis of control</a:t>
            </a:r>
          </a:p>
          <a:p>
            <a:r>
              <a:rPr lang="en-US" sz="3200" dirty="0" smtClean="0">
                <a:latin typeface="Times New Roman" pitchFamily="18" charset="0"/>
                <a:cs typeface="Times New Roman" pitchFamily="18" charset="0"/>
              </a:rPr>
              <a:t>• It establishes unity and coordination.</a:t>
            </a:r>
          </a:p>
          <a:p>
            <a:r>
              <a:rPr lang="en-US" sz="3200" dirty="0" smtClean="0">
                <a:latin typeface="Times New Roman" pitchFamily="18" charset="0"/>
                <a:cs typeface="Times New Roman" pitchFamily="18" charset="0"/>
              </a:rPr>
              <a:t>• Optimum utilization of available resources</a:t>
            </a:r>
          </a:p>
          <a:p>
            <a:r>
              <a:rPr lang="en-US" sz="3200" dirty="0" smtClean="0">
                <a:latin typeface="Times New Roman" pitchFamily="18" charset="0"/>
                <a:cs typeface="Times New Roman" pitchFamily="18" charset="0"/>
              </a:rPr>
              <a:t>• It helps to control hasty decisions.</a:t>
            </a:r>
          </a:p>
          <a:p>
            <a:r>
              <a:rPr lang="en-US" sz="3200" dirty="0" smtClean="0">
                <a:latin typeface="Times New Roman" pitchFamily="18" charset="0"/>
                <a:cs typeface="Times New Roman" pitchFamily="18" charset="0"/>
              </a:rPr>
              <a:t>• It is for the development of the organization.</a:t>
            </a:r>
            <a:endParaRPr lang="en-US" sz="32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663590" cy="6063198"/>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Kinds of Planning</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1. Strategic planning – is the type of planning that is generally</a:t>
            </a:r>
          </a:p>
          <a:p>
            <a:r>
              <a:rPr lang="en-US" sz="2400" dirty="0" smtClean="0">
                <a:latin typeface="Times New Roman" pitchFamily="18" charset="0"/>
                <a:cs typeface="Times New Roman" pitchFamily="18" charset="0"/>
              </a:rPr>
              <a:t>reserved for top-level managers since it involves the</a:t>
            </a:r>
          </a:p>
          <a:p>
            <a:r>
              <a:rPr lang="en-US" sz="2400" dirty="0" smtClean="0">
                <a:latin typeface="Times New Roman" pitchFamily="18" charset="0"/>
                <a:cs typeface="Times New Roman" pitchFamily="18" charset="0"/>
              </a:rPr>
              <a:t>determination of overall direction.</a:t>
            </a:r>
          </a:p>
          <a:p>
            <a:r>
              <a:rPr lang="en-US" sz="2400" dirty="0" smtClean="0">
                <a:latin typeface="Times New Roman" pitchFamily="18" charset="0"/>
                <a:cs typeface="Times New Roman" pitchFamily="18" charset="0"/>
              </a:rPr>
              <a:t>- This concerns itself with issues such as the purpose of the</a:t>
            </a:r>
          </a:p>
          <a:p>
            <a:r>
              <a:rPr lang="en-US" sz="2400" dirty="0" smtClean="0">
                <a:latin typeface="Times New Roman" pitchFamily="18" charset="0"/>
                <a:cs typeface="Times New Roman" pitchFamily="18" charset="0"/>
              </a:rPr>
              <a:t>organization, the major social, political, and technological</a:t>
            </a:r>
          </a:p>
          <a:p>
            <a:r>
              <a:rPr lang="en-US" sz="2400" dirty="0" smtClean="0">
                <a:latin typeface="Times New Roman" pitchFamily="18" charset="0"/>
                <a:cs typeface="Times New Roman" pitchFamily="18" charset="0"/>
              </a:rPr>
              <a:t>influences which might seriously affect its business.</a:t>
            </a:r>
          </a:p>
          <a:p>
            <a:r>
              <a:rPr lang="en-US" sz="2400" dirty="0" smtClean="0">
                <a:latin typeface="Times New Roman" pitchFamily="18" charset="0"/>
                <a:cs typeface="Times New Roman" pitchFamily="18" charset="0"/>
              </a:rPr>
              <a:t>2. </a:t>
            </a:r>
            <a:r>
              <a:rPr lang="en-US" sz="2400" b="1" dirty="0" smtClean="0">
                <a:latin typeface="Times New Roman" pitchFamily="18" charset="0"/>
                <a:cs typeface="Times New Roman" pitchFamily="18" charset="0"/>
              </a:rPr>
              <a:t>Tactical Planning – type of planning generally reserved for the</a:t>
            </a:r>
          </a:p>
          <a:p>
            <a:r>
              <a:rPr lang="en-US" sz="2400" dirty="0" smtClean="0">
                <a:latin typeface="Times New Roman" pitchFamily="18" charset="0"/>
                <a:cs typeface="Times New Roman" pitchFamily="18" charset="0"/>
              </a:rPr>
              <a:t>middle and lower level managers.</a:t>
            </a:r>
          </a:p>
          <a:p>
            <a:r>
              <a:rPr lang="en-US" sz="2400" dirty="0" smtClean="0">
                <a:latin typeface="Times New Roman" pitchFamily="18" charset="0"/>
                <a:cs typeface="Times New Roman" pitchFamily="18" charset="0"/>
              </a:rPr>
              <a:t>- This primarily concerned with how to get, where the</a:t>
            </a:r>
          </a:p>
          <a:p>
            <a:r>
              <a:rPr lang="en-US" sz="2400" dirty="0" smtClean="0">
                <a:latin typeface="Times New Roman" pitchFamily="18" charset="0"/>
                <a:cs typeface="Times New Roman" pitchFamily="18" charset="0"/>
              </a:rPr>
              <a:t>organization wants to go.</a:t>
            </a:r>
          </a:p>
          <a:p>
            <a:r>
              <a:rPr lang="en-US" sz="2400" dirty="0" smtClean="0">
                <a:latin typeface="Times New Roman" pitchFamily="18" charset="0"/>
                <a:cs typeface="Times New Roman" pitchFamily="18" charset="0"/>
              </a:rPr>
              <a:t>- It is concern with determining the tasks to be done,</a:t>
            </a:r>
          </a:p>
          <a:p>
            <a:r>
              <a:rPr lang="en-US" sz="2400" dirty="0" smtClean="0">
                <a:latin typeface="Times New Roman" pitchFamily="18" charset="0"/>
                <a:cs typeface="Times New Roman" pitchFamily="18" charset="0"/>
              </a:rPr>
              <a:t>establishing responsibilities and accountabilities, setting</a:t>
            </a:r>
          </a:p>
          <a:p>
            <a:r>
              <a:rPr lang="en-US" sz="2400" dirty="0" smtClean="0">
                <a:latin typeface="Times New Roman" pitchFamily="18" charset="0"/>
                <a:cs typeface="Times New Roman" pitchFamily="18" charset="0"/>
              </a:rPr>
              <a:t>quantitative measures for each tasks, implementing the</a:t>
            </a:r>
          </a:p>
          <a:p>
            <a:r>
              <a:rPr lang="en-US" sz="2400" dirty="0" smtClean="0">
                <a:latin typeface="Times New Roman" pitchFamily="18" charset="0"/>
                <a:cs typeface="Times New Roman" pitchFamily="18" charset="0"/>
              </a:rPr>
              <a:t>planned actions, and exercising controls.</a:t>
            </a:r>
            <a:endParaRPr lang="en-US"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763000" cy="6555641"/>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STEPS IN PLANNING</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 Establish Goals</a:t>
            </a:r>
          </a:p>
          <a:p>
            <a:r>
              <a:rPr lang="en-US" sz="2000" dirty="0" smtClean="0">
                <a:latin typeface="Times New Roman" pitchFamily="18" charset="0"/>
                <a:cs typeface="Times New Roman" pitchFamily="18" charset="0"/>
              </a:rPr>
              <a:t>- Identify specific company goal</a:t>
            </a:r>
          </a:p>
          <a:p>
            <a:r>
              <a:rPr lang="en-US" sz="2000" dirty="0" smtClean="0">
                <a:latin typeface="Times New Roman" pitchFamily="18" charset="0"/>
                <a:cs typeface="Times New Roman" pitchFamily="18" charset="0"/>
              </a:rPr>
              <a:t>- Overview of each goal including the reasons for its selection And the anticipated outcomes</a:t>
            </a:r>
          </a:p>
          <a:p>
            <a:r>
              <a:rPr lang="en-US" sz="2000" dirty="0" smtClean="0">
                <a:latin typeface="Times New Roman" pitchFamily="18" charset="0"/>
                <a:cs typeface="Times New Roman" pitchFamily="18" charset="0"/>
              </a:rPr>
              <a:t>2</a:t>
            </a:r>
            <a:r>
              <a:rPr lang="en-US" sz="2000" b="1" dirty="0" smtClean="0">
                <a:latin typeface="Times New Roman" pitchFamily="18" charset="0"/>
                <a:cs typeface="Times New Roman" pitchFamily="18" charset="0"/>
              </a:rPr>
              <a:t>. Identify Resources</a:t>
            </a:r>
          </a:p>
          <a:p>
            <a:r>
              <a:rPr lang="en-US" sz="2000" dirty="0" smtClean="0">
                <a:latin typeface="Times New Roman" pitchFamily="18" charset="0"/>
                <a:cs typeface="Times New Roman" pitchFamily="18" charset="0"/>
              </a:rPr>
              <a:t>- Financial and human resources projections</a:t>
            </a:r>
          </a:p>
          <a:p>
            <a:r>
              <a:rPr lang="en-US" sz="2000" dirty="0" smtClean="0">
                <a:latin typeface="Times New Roman" pitchFamily="18" charset="0"/>
                <a:cs typeface="Times New Roman" pitchFamily="18" charset="0"/>
              </a:rPr>
              <a:t>3. </a:t>
            </a:r>
            <a:r>
              <a:rPr lang="en-US" sz="2000" b="1" dirty="0" smtClean="0">
                <a:latin typeface="Times New Roman" pitchFamily="18" charset="0"/>
                <a:cs typeface="Times New Roman" pitchFamily="18" charset="0"/>
              </a:rPr>
              <a:t>Establish Goal-Related Tasks</a:t>
            </a:r>
          </a:p>
          <a:p>
            <a:r>
              <a:rPr lang="en-US" sz="2000" dirty="0" smtClean="0">
                <a:latin typeface="Times New Roman" pitchFamily="18" charset="0"/>
                <a:cs typeface="Times New Roman" pitchFamily="18" charset="0"/>
              </a:rPr>
              <a:t>- Outlining tasks or activities</a:t>
            </a:r>
          </a:p>
          <a:p>
            <a:r>
              <a:rPr lang="en-US" sz="2000" dirty="0" smtClean="0">
                <a:latin typeface="Times New Roman" pitchFamily="18" charset="0"/>
                <a:cs typeface="Times New Roman" pitchFamily="18" charset="0"/>
              </a:rPr>
              <a:t>4. </a:t>
            </a:r>
            <a:r>
              <a:rPr lang="en-US" sz="2000" b="1" dirty="0" smtClean="0">
                <a:latin typeface="Times New Roman" pitchFamily="18" charset="0"/>
                <a:cs typeface="Times New Roman" pitchFamily="18" charset="0"/>
              </a:rPr>
              <a:t>Prioritize Goals and Tasks</a:t>
            </a:r>
          </a:p>
          <a:p>
            <a:r>
              <a:rPr lang="en-US" sz="2000" dirty="0" smtClean="0">
                <a:latin typeface="Times New Roman" pitchFamily="18" charset="0"/>
                <a:cs typeface="Times New Roman" pitchFamily="18" charset="0"/>
              </a:rPr>
              <a:t>- Ordering objectives in terms of their importance.</a:t>
            </a:r>
          </a:p>
          <a:p>
            <a:r>
              <a:rPr lang="en-US" sz="2000" dirty="0" smtClean="0">
                <a:latin typeface="Times New Roman" pitchFamily="18" charset="0"/>
                <a:cs typeface="Times New Roman" pitchFamily="18" charset="0"/>
              </a:rPr>
              <a:t>5. </a:t>
            </a:r>
            <a:r>
              <a:rPr lang="en-US" sz="2000" b="1" dirty="0" smtClean="0">
                <a:latin typeface="Times New Roman" pitchFamily="18" charset="0"/>
                <a:cs typeface="Times New Roman" pitchFamily="18" charset="0"/>
              </a:rPr>
              <a:t>Create Assignments and Timelines</a:t>
            </a:r>
          </a:p>
          <a:p>
            <a:r>
              <a:rPr lang="en-US" sz="2000" dirty="0" smtClean="0">
                <a:latin typeface="Times New Roman" pitchFamily="18" charset="0"/>
                <a:cs typeface="Times New Roman" pitchFamily="18" charset="0"/>
              </a:rPr>
              <a:t>-consider the abilities of staff members and the time realistically to complete assignments.</a:t>
            </a:r>
          </a:p>
          <a:p>
            <a:r>
              <a:rPr lang="en-US" sz="2000" dirty="0" smtClean="0">
                <a:latin typeface="Times New Roman" pitchFamily="18" charset="0"/>
                <a:cs typeface="Times New Roman" pitchFamily="18" charset="0"/>
              </a:rPr>
              <a:t>6. </a:t>
            </a:r>
            <a:r>
              <a:rPr lang="en-US" sz="2000" b="1" dirty="0" smtClean="0">
                <a:latin typeface="Times New Roman" pitchFamily="18" charset="0"/>
                <a:cs typeface="Times New Roman" pitchFamily="18" charset="0"/>
              </a:rPr>
              <a:t>Establish Evaluation Methods</a:t>
            </a:r>
          </a:p>
          <a:p>
            <a:r>
              <a:rPr lang="en-US" sz="2000" dirty="0" smtClean="0">
                <a:latin typeface="Times New Roman" pitchFamily="18" charset="0"/>
                <a:cs typeface="Times New Roman" pitchFamily="18" charset="0"/>
              </a:rPr>
              <a:t>-through requesting a monthly progress report from department heads.</a:t>
            </a:r>
          </a:p>
          <a:p>
            <a:r>
              <a:rPr lang="en-US" sz="2000" dirty="0" smtClean="0">
                <a:latin typeface="Times New Roman" pitchFamily="18" charset="0"/>
                <a:cs typeface="Times New Roman" pitchFamily="18" charset="0"/>
              </a:rPr>
              <a:t>7. </a:t>
            </a:r>
            <a:r>
              <a:rPr lang="en-US" sz="2000" b="1" dirty="0" smtClean="0">
                <a:latin typeface="Times New Roman" pitchFamily="18" charset="0"/>
                <a:cs typeface="Times New Roman" pitchFamily="18" charset="0"/>
              </a:rPr>
              <a:t>Identify Alternative Courses of Action</a:t>
            </a:r>
          </a:p>
          <a:p>
            <a:r>
              <a:rPr lang="en-US" sz="2000" dirty="0" smtClean="0">
                <a:latin typeface="Times New Roman" pitchFamily="18" charset="0"/>
                <a:cs typeface="Times New Roman" pitchFamily="18" charset="0"/>
              </a:rPr>
              <a:t>- A management plan should include a contingency plan if certain aspects of the master plan prove to</a:t>
            </a:r>
          </a:p>
          <a:p>
            <a:r>
              <a:rPr lang="en-US" sz="2000" dirty="0" smtClean="0">
                <a:latin typeface="Times New Roman" pitchFamily="18" charset="0"/>
                <a:cs typeface="Times New Roman" pitchFamily="18" charset="0"/>
              </a:rPr>
              <a:t>be unattainable.</a:t>
            </a:r>
            <a:endParaRPr lang="en-US" sz="20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8458200" cy="637097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Stages of Planning</a:t>
            </a:r>
          </a:p>
          <a:p>
            <a:endParaRPr lang="en-US" sz="2400" b="1"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 Pre-Planning (creation of suitable organization,</a:t>
            </a:r>
          </a:p>
          <a:p>
            <a:r>
              <a:rPr lang="en-US" sz="2000" dirty="0" smtClean="0">
                <a:latin typeface="Times New Roman" pitchFamily="18" charset="0"/>
                <a:cs typeface="Times New Roman" pitchFamily="18" charset="0"/>
              </a:rPr>
              <a:t>machinery to participate, creation of information,</a:t>
            </a:r>
          </a:p>
          <a:p>
            <a:r>
              <a:rPr lang="en-US" sz="2000" dirty="0" smtClean="0">
                <a:latin typeface="Times New Roman" pitchFamily="18" charset="0"/>
                <a:cs typeface="Times New Roman" pitchFamily="18" charset="0"/>
              </a:rPr>
              <a:t>defining objectives at various levels)</a:t>
            </a:r>
          </a:p>
          <a:p>
            <a:r>
              <a:rPr lang="en-US" sz="2000" dirty="0" smtClean="0">
                <a:latin typeface="Times New Roman" pitchFamily="18" charset="0"/>
                <a:cs typeface="Times New Roman" pitchFamily="18" charset="0"/>
              </a:rPr>
              <a:t>2. Planning (diagnosis of criteria, present situation &amp;</a:t>
            </a:r>
          </a:p>
          <a:p>
            <a:r>
              <a:rPr lang="en-US" sz="2000" dirty="0" smtClean="0">
                <a:latin typeface="Times New Roman" pitchFamily="18" charset="0"/>
                <a:cs typeface="Times New Roman" pitchFamily="18" charset="0"/>
              </a:rPr>
              <a:t>previous performance, relevance, effectiveness,</a:t>
            </a:r>
          </a:p>
          <a:p>
            <a:r>
              <a:rPr lang="en-US" sz="2000" dirty="0" smtClean="0">
                <a:latin typeface="Times New Roman" pitchFamily="18" charset="0"/>
                <a:cs typeface="Times New Roman" pitchFamily="18" charset="0"/>
              </a:rPr>
              <a:t>efficiency )</a:t>
            </a:r>
          </a:p>
          <a:p>
            <a:r>
              <a:rPr lang="en-US" sz="2000" dirty="0" smtClean="0">
                <a:latin typeface="Times New Roman" pitchFamily="18" charset="0"/>
                <a:cs typeface="Times New Roman" pitchFamily="18" charset="0"/>
              </a:rPr>
              <a:t>3. Plan Formulation (costing of future needs,</a:t>
            </a:r>
          </a:p>
          <a:p>
            <a:r>
              <a:rPr lang="en-US" sz="2000" dirty="0" smtClean="0">
                <a:latin typeface="Times New Roman" pitchFamily="18" charset="0"/>
                <a:cs typeface="Times New Roman" pitchFamily="18" charset="0"/>
              </a:rPr>
              <a:t>establishing priorities, target setting, feasibility</a:t>
            </a:r>
          </a:p>
          <a:p>
            <a:r>
              <a:rPr lang="en-US" sz="2000" dirty="0" smtClean="0">
                <a:latin typeface="Times New Roman" pitchFamily="18" charset="0"/>
                <a:cs typeface="Times New Roman" pitchFamily="18" charset="0"/>
              </a:rPr>
              <a:t>testing)</a:t>
            </a:r>
          </a:p>
          <a:p>
            <a:r>
              <a:rPr lang="en-US" sz="2000" dirty="0" smtClean="0">
                <a:latin typeface="Times New Roman" pitchFamily="18" charset="0"/>
                <a:cs typeface="Times New Roman" pitchFamily="18" charset="0"/>
              </a:rPr>
              <a:t>4. Plan Elaboration (Programming and</a:t>
            </a:r>
          </a:p>
          <a:p>
            <a:r>
              <a:rPr lang="en-US" sz="2000" dirty="0" err="1" smtClean="0">
                <a:latin typeface="Times New Roman" pitchFamily="18" charset="0"/>
                <a:cs typeface="Times New Roman" pitchFamily="18" charset="0"/>
              </a:rPr>
              <a:t>projectisation</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5. Implementation (execution, management process,</a:t>
            </a:r>
          </a:p>
          <a:p>
            <a:r>
              <a:rPr lang="en-US" sz="2000" dirty="0" smtClean="0">
                <a:latin typeface="Times New Roman" pitchFamily="18" charset="0"/>
                <a:cs typeface="Times New Roman" pitchFamily="18" charset="0"/>
              </a:rPr>
              <a:t>annual budget, annual plan personnel training,</a:t>
            </a:r>
          </a:p>
          <a:p>
            <a:r>
              <a:rPr lang="en-US" sz="2000" dirty="0" smtClean="0">
                <a:latin typeface="Times New Roman" pitchFamily="18" charset="0"/>
                <a:cs typeface="Times New Roman" pitchFamily="18" charset="0"/>
              </a:rPr>
              <a:t>incentive, accountability)</a:t>
            </a:r>
          </a:p>
          <a:p>
            <a:r>
              <a:rPr lang="en-US" sz="2000" dirty="0" smtClean="0">
                <a:latin typeface="Times New Roman" pitchFamily="18" charset="0"/>
                <a:cs typeface="Times New Roman" pitchFamily="18" charset="0"/>
              </a:rPr>
              <a:t>6. Monitoring/Evaluation(systematic feedback,</a:t>
            </a:r>
          </a:p>
          <a:p>
            <a:r>
              <a:rPr lang="en-US" sz="2000" dirty="0" smtClean="0">
                <a:latin typeface="Times New Roman" pitchFamily="18" charset="0"/>
                <a:cs typeface="Times New Roman" pitchFamily="18" charset="0"/>
              </a:rPr>
              <a:t>revision, target resetting, changes in strategies,</a:t>
            </a:r>
          </a:p>
          <a:p>
            <a:r>
              <a:rPr lang="en-US" sz="2000" dirty="0" smtClean="0">
                <a:latin typeface="Times New Roman" pitchFamily="18" charset="0"/>
                <a:cs typeface="Times New Roman" pitchFamily="18" charset="0"/>
              </a:rPr>
              <a:t>formative, summative, qualitative, quantitative,</a:t>
            </a:r>
          </a:p>
          <a:p>
            <a:r>
              <a:rPr lang="en-US" sz="2000" dirty="0" smtClean="0">
                <a:latin typeface="Times New Roman" pitchFamily="18" charset="0"/>
                <a:cs typeface="Times New Roman" pitchFamily="18" charset="0"/>
              </a:rPr>
              <a:t>evaluation of evaluation)</a:t>
            </a:r>
            <a:endParaRPr lang="en-US" sz="20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28600"/>
            <a:ext cx="7848600" cy="649408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Process of Planning</a:t>
            </a:r>
          </a:p>
          <a:p>
            <a:pPr algn="ctr"/>
            <a:r>
              <a:rPr lang="en-US" sz="3200" b="1" dirty="0" smtClean="0">
                <a:latin typeface="Times New Roman" pitchFamily="18" charset="0"/>
                <a:cs typeface="Times New Roman" pitchFamily="18" charset="0"/>
              </a:rPr>
              <a:t>Planning Cycle</a:t>
            </a:r>
          </a:p>
          <a:p>
            <a:pPr marL="514350" indent="-514350">
              <a:buFont typeface="+mj-lt"/>
              <a:buAutoNum type="arabicPeriod"/>
            </a:pPr>
            <a:r>
              <a:rPr lang="en-US" sz="3200" dirty="0" smtClean="0">
                <a:latin typeface="Times New Roman" pitchFamily="18" charset="0"/>
                <a:cs typeface="Times New Roman" pitchFamily="18" charset="0"/>
              </a:rPr>
              <a:t>Pre Planning</a:t>
            </a:r>
          </a:p>
          <a:p>
            <a:pPr marL="514350" indent="-514350">
              <a:buFont typeface="+mj-lt"/>
              <a:buAutoNum type="arabicPeriod"/>
            </a:pPr>
            <a:r>
              <a:rPr lang="en-US" sz="3200" dirty="0" smtClean="0">
                <a:latin typeface="Times New Roman" pitchFamily="18" charset="0"/>
                <a:cs typeface="Times New Roman" pitchFamily="18" charset="0"/>
              </a:rPr>
              <a:t>Data collection</a:t>
            </a:r>
          </a:p>
          <a:p>
            <a:pPr marL="514350" indent="-514350">
              <a:buFont typeface="+mj-lt"/>
              <a:buAutoNum type="arabicPeriod"/>
            </a:pPr>
            <a:r>
              <a:rPr lang="en-US" sz="3200" dirty="0" smtClean="0">
                <a:latin typeface="Times New Roman" pitchFamily="18" charset="0"/>
                <a:cs typeface="Times New Roman" pitchFamily="18" charset="0"/>
              </a:rPr>
              <a:t>Diagnosis</a:t>
            </a:r>
          </a:p>
          <a:p>
            <a:pPr marL="514350" indent="-514350">
              <a:buFont typeface="+mj-lt"/>
              <a:buAutoNum type="arabicPeriod"/>
            </a:pPr>
            <a:r>
              <a:rPr lang="en-US" sz="3200" dirty="0" smtClean="0">
                <a:latin typeface="Times New Roman" pitchFamily="18" charset="0"/>
                <a:cs typeface="Times New Roman" pitchFamily="18" charset="0"/>
              </a:rPr>
              <a:t>Policy Formulation</a:t>
            </a:r>
          </a:p>
          <a:p>
            <a:pPr marL="514350" indent="-514350">
              <a:buFont typeface="+mj-lt"/>
              <a:buAutoNum type="arabicPeriod"/>
            </a:pPr>
            <a:r>
              <a:rPr lang="en-US" sz="3200" dirty="0" smtClean="0">
                <a:latin typeface="Times New Roman" pitchFamily="18" charset="0"/>
                <a:cs typeface="Times New Roman" pitchFamily="18" charset="0"/>
              </a:rPr>
              <a:t>Assessments of needs</a:t>
            </a:r>
          </a:p>
          <a:p>
            <a:pPr marL="514350" indent="-514350">
              <a:buFont typeface="+mj-lt"/>
              <a:buAutoNum type="arabicPeriod"/>
            </a:pPr>
            <a:r>
              <a:rPr lang="en-US" sz="3200" dirty="0" smtClean="0">
                <a:latin typeface="Times New Roman" pitchFamily="18" charset="0"/>
                <a:cs typeface="Times New Roman" pitchFamily="18" charset="0"/>
              </a:rPr>
              <a:t>Priority Setting</a:t>
            </a:r>
          </a:p>
          <a:p>
            <a:pPr marL="514350" indent="-514350">
              <a:buFont typeface="+mj-lt"/>
              <a:buAutoNum type="arabicPeriod"/>
            </a:pPr>
            <a:r>
              <a:rPr lang="en-US" sz="3200" dirty="0" smtClean="0">
                <a:latin typeface="Times New Roman" pitchFamily="18" charset="0"/>
                <a:cs typeface="Times New Roman" pitchFamily="18" charset="0"/>
              </a:rPr>
              <a:t>Feasibility Testing</a:t>
            </a:r>
          </a:p>
          <a:p>
            <a:pPr marL="514350" indent="-514350">
              <a:buFont typeface="+mj-lt"/>
              <a:buAutoNum type="arabicPeriod"/>
            </a:pPr>
            <a:r>
              <a:rPr lang="en-US" sz="3200" dirty="0" smtClean="0">
                <a:latin typeface="Times New Roman" pitchFamily="18" charset="0"/>
                <a:cs typeface="Times New Roman" pitchFamily="18" charset="0"/>
              </a:rPr>
              <a:t>Plan Formulation</a:t>
            </a:r>
          </a:p>
          <a:p>
            <a:pPr marL="514350" indent="-514350">
              <a:buFont typeface="+mj-lt"/>
              <a:buAutoNum type="arabicPeriod"/>
            </a:pPr>
            <a:r>
              <a:rPr lang="en-US" sz="3200" dirty="0" smtClean="0">
                <a:latin typeface="Times New Roman" pitchFamily="18" charset="0"/>
                <a:cs typeface="Times New Roman" pitchFamily="18" charset="0"/>
              </a:rPr>
              <a:t>Plan Elaboration</a:t>
            </a:r>
          </a:p>
          <a:p>
            <a:pPr marL="514350" indent="-514350">
              <a:buFont typeface="+mj-lt"/>
              <a:buAutoNum type="arabicPeriod"/>
            </a:pPr>
            <a:r>
              <a:rPr lang="en-US" sz="3200" dirty="0" smtClean="0">
                <a:latin typeface="Times New Roman" pitchFamily="18" charset="0"/>
                <a:cs typeface="Times New Roman" pitchFamily="18" charset="0"/>
              </a:rPr>
              <a:t>Project formulation and implementation</a:t>
            </a:r>
          </a:p>
          <a:p>
            <a:pPr marL="514350" indent="-514350">
              <a:buFont typeface="+mj-lt"/>
              <a:buAutoNum type="arabicPeriod"/>
            </a:pPr>
            <a:r>
              <a:rPr lang="en-US" sz="3200" dirty="0" smtClean="0">
                <a:latin typeface="Times New Roman" pitchFamily="18" charset="0"/>
                <a:cs typeface="Times New Roman" pitchFamily="18" charset="0"/>
              </a:rPr>
              <a:t>Plan Evaluation</a:t>
            </a:r>
            <a:endParaRPr lang="en-US" sz="32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295400"/>
            <a:ext cx="7315200" cy="3046988"/>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Types of Plan</a:t>
            </a:r>
          </a:p>
          <a:p>
            <a:endParaRPr lang="en-US" sz="3200" dirty="0" smtClean="0">
              <a:latin typeface="Times New Roman" pitchFamily="18" charset="0"/>
              <a:cs typeface="Times New Roman" pitchFamily="18" charset="0"/>
            </a:endParaRPr>
          </a:p>
          <a:p>
            <a:pPr marL="514350" indent="-514350">
              <a:buFont typeface="+mj-lt"/>
              <a:buAutoNum type="arabicPeriod"/>
            </a:pPr>
            <a:r>
              <a:rPr lang="en-US" sz="3200" dirty="0" smtClean="0">
                <a:latin typeface="Times New Roman" pitchFamily="18" charset="0"/>
                <a:cs typeface="Times New Roman" pitchFamily="18" charset="0"/>
              </a:rPr>
              <a:t>Long Term Plan (10-20 yrs +)</a:t>
            </a:r>
          </a:p>
          <a:p>
            <a:pPr marL="514350" indent="-514350">
              <a:buFont typeface="+mj-lt"/>
              <a:buAutoNum type="arabicPeriod"/>
            </a:pPr>
            <a:r>
              <a:rPr lang="en-US" sz="3200" dirty="0" smtClean="0">
                <a:latin typeface="Times New Roman" pitchFamily="18" charset="0"/>
                <a:cs typeface="Times New Roman" pitchFamily="18" charset="0"/>
              </a:rPr>
              <a:t>Mid Term Plan (4-5 yrs)</a:t>
            </a:r>
          </a:p>
          <a:p>
            <a:pPr marL="514350" indent="-514350">
              <a:buFont typeface="+mj-lt"/>
              <a:buAutoNum type="arabicPeriod"/>
            </a:pPr>
            <a:r>
              <a:rPr lang="en-US" sz="3200" dirty="0" smtClean="0">
                <a:latin typeface="Times New Roman" pitchFamily="18" charset="0"/>
                <a:cs typeface="Times New Roman" pitchFamily="18" charset="0"/>
              </a:rPr>
              <a:t>Short Term Plan ( 1-3 yrs)</a:t>
            </a:r>
          </a:p>
          <a:p>
            <a:pPr marL="514350" indent="-514350">
              <a:buFont typeface="+mj-lt"/>
              <a:buAutoNum type="arabicPeriod"/>
            </a:pPr>
            <a:r>
              <a:rPr lang="en-US" sz="3200" dirty="0" smtClean="0">
                <a:latin typeface="Times New Roman" pitchFamily="18" charset="0"/>
                <a:cs typeface="Times New Roman" pitchFamily="18" charset="0"/>
              </a:rPr>
              <a:t>Rolling Plan (keeps changing)</a:t>
            </a:r>
            <a:endParaRPr lang="en-US" sz="3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228600"/>
            <a:ext cx="7772400" cy="1470025"/>
          </a:xfrm>
        </p:spPr>
        <p:txBody>
          <a:bodyPr>
            <a:normAutofit/>
          </a:bodyPr>
          <a:lstStyle/>
          <a:p>
            <a:r>
              <a:rPr lang="en-US" sz="3600" b="1" dirty="0" smtClean="0">
                <a:latin typeface="Times New Roman" pitchFamily="18" charset="0"/>
                <a:cs typeface="Times New Roman" pitchFamily="18" charset="0"/>
              </a:rPr>
              <a:t>Planning Concept</a:t>
            </a:r>
            <a:endParaRPr lang="en-US" sz="3600" b="1" dirty="0">
              <a:latin typeface="Times New Roman" pitchFamily="18" charset="0"/>
              <a:cs typeface="Times New Roman" pitchFamily="18" charset="0"/>
            </a:endParaRPr>
          </a:p>
        </p:txBody>
      </p:sp>
      <p:sp>
        <p:nvSpPr>
          <p:cNvPr id="5" name="Subtitle 4"/>
          <p:cNvSpPr>
            <a:spLocks noGrp="1"/>
          </p:cNvSpPr>
          <p:nvPr>
            <p:ph type="subTitle" idx="1"/>
          </p:nvPr>
        </p:nvSpPr>
        <p:spPr>
          <a:xfrm>
            <a:off x="609600" y="1676400"/>
            <a:ext cx="8229600" cy="4572000"/>
          </a:xfrm>
        </p:spPr>
        <p:txBody>
          <a:bodyPr>
            <a:normAutofit lnSpcReduction="10000"/>
          </a:bodyPr>
          <a:lstStyle/>
          <a:p>
            <a:r>
              <a:rPr lang="en-US" dirty="0" smtClean="0">
                <a:solidFill>
                  <a:schemeClr val="tx1"/>
                </a:solidFill>
                <a:latin typeface="Times New Roman" pitchFamily="18" charset="0"/>
                <a:cs typeface="Times New Roman" pitchFamily="18" charset="0"/>
              </a:rPr>
              <a:t>“A scheme for making, doing or arranging something”</a:t>
            </a:r>
          </a:p>
          <a:p>
            <a:endParaRPr lang="en-US" dirty="0" smtClean="0">
              <a:solidFill>
                <a:schemeClr val="tx1"/>
              </a:solidFill>
              <a:latin typeface="Times New Roman" pitchFamily="18" charset="0"/>
              <a:cs typeface="Times New Roman" pitchFamily="18" charset="0"/>
            </a:endParaRPr>
          </a:p>
          <a:p>
            <a:r>
              <a:rPr lang="en-US" dirty="0" smtClean="0">
                <a:solidFill>
                  <a:schemeClr val="tx1"/>
                </a:solidFill>
                <a:latin typeface="Times New Roman" pitchFamily="18" charset="0"/>
                <a:cs typeface="Times New Roman" pitchFamily="18" charset="0"/>
              </a:rPr>
              <a:t>AWP. </a:t>
            </a:r>
            <a:r>
              <a:rPr lang="en-US" dirty="0" err="1" smtClean="0">
                <a:solidFill>
                  <a:schemeClr val="tx1"/>
                </a:solidFill>
                <a:latin typeface="Times New Roman" pitchFamily="18" charset="0"/>
                <a:cs typeface="Times New Roman" pitchFamily="18" charset="0"/>
              </a:rPr>
              <a:t>Guruge</a:t>
            </a:r>
            <a:endParaRPr lang="en-US" dirty="0" smtClean="0">
              <a:solidFill>
                <a:schemeClr val="tx1"/>
              </a:solidFill>
              <a:latin typeface="Times New Roman" pitchFamily="18" charset="0"/>
              <a:cs typeface="Times New Roman" pitchFamily="18" charset="0"/>
            </a:endParaRPr>
          </a:p>
          <a:p>
            <a:r>
              <a:rPr lang="en-US" dirty="0" smtClean="0">
                <a:solidFill>
                  <a:schemeClr val="tx1"/>
                </a:solidFill>
                <a:latin typeface="Times New Roman" pitchFamily="18" charset="0"/>
                <a:cs typeface="Times New Roman" pitchFamily="18" charset="0"/>
              </a:rPr>
              <a:t>‘The fundamental principle in planning is that one should consciously and diligently make a choice among the foreseeable alternative futures and guide today’s action towards the achievement of the selected future.’</a:t>
            </a:r>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7772400" cy="1470025"/>
          </a:xfrm>
        </p:spPr>
        <p:txBody>
          <a:bodyPr>
            <a:normAutofit/>
          </a:bodyPr>
          <a:lstStyle/>
          <a:p>
            <a:r>
              <a:rPr lang="en-US" sz="3600" b="1" dirty="0" smtClean="0">
                <a:latin typeface="Times New Roman" pitchFamily="18" charset="0"/>
                <a:cs typeface="Times New Roman" pitchFamily="18" charset="0"/>
              </a:rPr>
              <a:t>Defining Planning</a:t>
            </a:r>
            <a:endParaRPr lang="en-US" sz="3600" b="1" dirty="0">
              <a:latin typeface="Times New Roman" pitchFamily="18" charset="0"/>
              <a:cs typeface="Times New Roman" pitchFamily="18" charset="0"/>
            </a:endParaRPr>
          </a:p>
        </p:txBody>
      </p:sp>
      <p:sp>
        <p:nvSpPr>
          <p:cNvPr id="3" name="Subtitle 2"/>
          <p:cNvSpPr>
            <a:spLocks noGrp="1"/>
          </p:cNvSpPr>
          <p:nvPr>
            <p:ph type="subTitle" idx="1"/>
          </p:nvPr>
        </p:nvSpPr>
        <p:spPr>
          <a:xfrm>
            <a:off x="609600" y="2438400"/>
            <a:ext cx="7924800" cy="3581400"/>
          </a:xfrm>
        </p:spPr>
        <p:txBody>
          <a:bodyPr>
            <a:normAutofit/>
          </a:bodyPr>
          <a:lstStyle/>
          <a:p>
            <a:r>
              <a:rPr lang="en-US" dirty="0" smtClean="0">
                <a:solidFill>
                  <a:schemeClr val="tx1"/>
                </a:solidFill>
                <a:latin typeface="Times New Roman" pitchFamily="18" charset="0"/>
                <a:cs typeface="Times New Roman" pitchFamily="18" charset="0"/>
              </a:rPr>
              <a:t>An adage says “to fail to plan is to plan to fail. This adage is loaded with meanings and full of warnings. That as an individual, family, state, organization (public, private etc), and a country, there is need for everyone to plan</a:t>
            </a:r>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62000"/>
            <a:ext cx="7924800" cy="5509200"/>
          </a:xfrm>
          <a:prstGeom prst="rect">
            <a:avLst/>
          </a:prstGeom>
          <a:noFill/>
        </p:spPr>
        <p:txBody>
          <a:bodyPr wrap="square" rtlCol="0">
            <a:spAutoFit/>
          </a:bodyPr>
          <a:lstStyle/>
          <a:p>
            <a:r>
              <a:rPr lang="en-US" sz="3200" b="1" dirty="0" err="1" smtClean="0">
                <a:latin typeface="Times New Roman" pitchFamily="18" charset="0"/>
                <a:cs typeface="Times New Roman" pitchFamily="18" charset="0"/>
              </a:rPr>
              <a:t>Dror</a:t>
            </a:r>
            <a:r>
              <a:rPr lang="en-US" sz="3200" dirty="0" smtClean="0">
                <a:latin typeface="Times New Roman" pitchFamily="18" charset="0"/>
                <a:cs typeface="Times New Roman" pitchFamily="18" charset="0"/>
              </a:rPr>
              <a:t> (1963) said planning is the process of preparing a set of decision for action in future directed at achieving goals, by optional means.</a:t>
            </a:r>
          </a:p>
          <a:p>
            <a:endParaRPr lang="en-US" sz="3200" dirty="0" smtClean="0">
              <a:latin typeface="Times New Roman" pitchFamily="18" charset="0"/>
              <a:cs typeface="Times New Roman" pitchFamily="18" charset="0"/>
            </a:endParaRPr>
          </a:p>
          <a:p>
            <a:r>
              <a:rPr lang="en-US" sz="3200" b="1" dirty="0" err="1" smtClean="0">
                <a:latin typeface="Times New Roman" pitchFamily="18" charset="0"/>
                <a:cs typeface="Times New Roman" pitchFamily="18" charset="0"/>
              </a:rPr>
              <a:t>Chwleduk</a:t>
            </a:r>
            <a:r>
              <a:rPr lang="en-US" sz="3200" dirty="0" smtClean="0">
                <a:latin typeface="Times New Roman" pitchFamily="18" charset="0"/>
                <a:cs typeface="Times New Roman" pitchFamily="18" charset="0"/>
              </a:rPr>
              <a:t> (1966) said planning is the system of managing economic process that involves production. Its essence consists of determining economic targets and methods for their implementation, in particular, the allocation of means of production and of labor to different use.</a:t>
            </a:r>
            <a:endParaRPr lang="en-US" sz="32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153400" cy="4832092"/>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Branch and Robinson </a:t>
            </a:r>
            <a:r>
              <a:rPr lang="en-US" sz="2800" dirty="0" smtClean="0">
                <a:latin typeface="Times New Roman" pitchFamily="18" charset="0"/>
                <a:cs typeface="Times New Roman" pitchFamily="18" charset="0"/>
              </a:rPr>
              <a:t>(1968) believed that planning is a deliberate, organized, continuous process of identifying various elements and aspects of organism, determining their present state and interaction projecting them in concert through a period of future time and formulating and programming a set of actions so as to attain desired result.</a:t>
            </a:r>
          </a:p>
          <a:p>
            <a:r>
              <a:rPr lang="en-US" sz="2800" b="1" dirty="0" err="1" smtClean="0">
                <a:latin typeface="Times New Roman" pitchFamily="18" charset="0"/>
                <a:cs typeface="Times New Roman" pitchFamily="18" charset="0"/>
              </a:rPr>
              <a:t>Nwankwa</a:t>
            </a:r>
            <a:r>
              <a:rPr lang="en-US" sz="2800" dirty="0" smtClean="0">
                <a:latin typeface="Times New Roman" pitchFamily="18" charset="0"/>
                <a:cs typeface="Times New Roman" pitchFamily="18" charset="0"/>
              </a:rPr>
              <a:t> (1981) said planning is the activity concerned with developing short or long range guides that will most optimally use the best available resources so as to achieve specified objectives.</a:t>
            </a:r>
            <a:endParaRPr lang="en-US"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10600" cy="6124754"/>
          </a:xfrm>
          <a:prstGeom prst="rect">
            <a:avLst/>
          </a:prstGeom>
          <a:noFill/>
        </p:spPr>
        <p:txBody>
          <a:bodyPr wrap="square" rtlCol="0">
            <a:spAutoFit/>
          </a:bodyPr>
          <a:lstStyle/>
          <a:p>
            <a:r>
              <a:rPr lang="en-US" sz="2800" b="1" dirty="0" err="1" smtClean="0">
                <a:latin typeface="Times New Roman" pitchFamily="18" charset="0"/>
                <a:cs typeface="Times New Roman" pitchFamily="18" charset="0"/>
              </a:rPr>
              <a:t>Akangi</a:t>
            </a:r>
            <a:r>
              <a:rPr lang="en-US" sz="2800" b="1" dirty="0" smtClean="0">
                <a:latin typeface="Times New Roman" pitchFamily="18" charset="0"/>
                <a:cs typeface="Times New Roman" pitchFamily="18" charset="0"/>
              </a:rPr>
              <a:t> and </a:t>
            </a:r>
            <a:r>
              <a:rPr lang="en-US" sz="2800" b="1" dirty="0" err="1" smtClean="0">
                <a:latin typeface="Times New Roman" pitchFamily="18" charset="0"/>
                <a:cs typeface="Times New Roman" pitchFamily="18" charset="0"/>
              </a:rPr>
              <a:t>Doguwa</a:t>
            </a:r>
            <a:r>
              <a:rPr lang="en-US" sz="28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(1992) said planning is an institutionalized mechanism through which an organization which can be public, private or Non-Governmental identifies and considers alternative policies, generate a consensus about appropriate actions, and provides legitimacy for major changes in direction.</a:t>
            </a:r>
          </a:p>
          <a:p>
            <a:r>
              <a:rPr lang="en-US" sz="2800" b="1" dirty="0" err="1" smtClean="0">
                <a:latin typeface="Times New Roman" pitchFamily="18" charset="0"/>
                <a:cs typeface="Times New Roman" pitchFamily="18" charset="0"/>
              </a:rPr>
              <a:t>Adepoju</a:t>
            </a:r>
            <a:r>
              <a:rPr lang="en-US" sz="2800" dirty="0" smtClean="0">
                <a:latin typeface="Times New Roman" pitchFamily="18" charset="0"/>
                <a:cs typeface="Times New Roman" pitchFamily="18" charset="0"/>
              </a:rPr>
              <a:t> (1998) added that planning could be viewed as a systematic attempt to influence the future of an institution or even determining today, what the business will be tomorrow especially by defining the objective, appraising those factors within the outside the environment which affect the achievements of the objectives and establishing comprehensive and flexible action plans to ensure that the set objectives are attained.</a:t>
            </a:r>
            <a:endParaRPr lang="en-US"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763000" cy="3970318"/>
          </a:xfrm>
          <a:prstGeom prst="rect">
            <a:avLst/>
          </a:prstGeom>
          <a:noFill/>
        </p:spPr>
        <p:txBody>
          <a:bodyPr wrap="square" rtlCol="0">
            <a:spAutoFit/>
          </a:bodyPr>
          <a:lstStyle/>
          <a:p>
            <a:r>
              <a:rPr lang="en-US" sz="2800" b="1" dirty="0" err="1" smtClean="0">
                <a:latin typeface="Times New Roman" pitchFamily="18" charset="0"/>
                <a:cs typeface="Times New Roman" pitchFamily="18" charset="0"/>
              </a:rPr>
              <a:t>Longe</a:t>
            </a:r>
            <a:r>
              <a:rPr lang="en-US" sz="28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(2003) said that planning in general is a process of establishing priorities for future actions in an attempt to solve economic problems, which stem from the existence of scarce resources.</a:t>
            </a:r>
          </a:p>
          <a:p>
            <a:r>
              <a:rPr lang="en-US" sz="2800" dirty="0" smtClean="0">
                <a:latin typeface="Times New Roman" pitchFamily="18" charset="0"/>
                <a:cs typeface="Times New Roman" pitchFamily="18" charset="0"/>
              </a:rPr>
              <a:t>It will be realized that there are four unique features among them, and that are:</a:t>
            </a:r>
          </a:p>
          <a:p>
            <a:pPr marL="514350" indent="-514350">
              <a:buFont typeface="+mj-lt"/>
              <a:buAutoNum type="arabicPeriod"/>
            </a:pPr>
            <a:r>
              <a:rPr lang="en-US" sz="2800" dirty="0" smtClean="0">
                <a:latin typeface="Times New Roman" pitchFamily="18" charset="0"/>
                <a:cs typeface="Times New Roman" pitchFamily="18" charset="0"/>
              </a:rPr>
              <a:t>Orientation to Action</a:t>
            </a:r>
          </a:p>
          <a:p>
            <a:pPr marL="514350" indent="-514350">
              <a:buFont typeface="+mj-lt"/>
              <a:buAutoNum type="arabicPeriod"/>
            </a:pPr>
            <a:r>
              <a:rPr lang="en-US" sz="2800" dirty="0" smtClean="0">
                <a:latin typeface="Times New Roman" pitchFamily="18" charset="0"/>
                <a:cs typeface="Times New Roman" pitchFamily="18" charset="0"/>
              </a:rPr>
              <a:t>Orientation to the Future</a:t>
            </a:r>
          </a:p>
          <a:p>
            <a:pPr marL="514350" indent="-514350">
              <a:buFont typeface="+mj-lt"/>
              <a:buAutoNum type="arabicPeriod"/>
            </a:pPr>
            <a:r>
              <a:rPr lang="en-US" sz="2800" dirty="0" smtClean="0">
                <a:latin typeface="Times New Roman" pitchFamily="18" charset="0"/>
                <a:cs typeface="Times New Roman" pitchFamily="18" charset="0"/>
              </a:rPr>
              <a:t>Orientation to Achieve goal</a:t>
            </a:r>
            <a:endParaRPr 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10600" cy="452431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Basic Elements of planning</a:t>
            </a:r>
          </a:p>
          <a:p>
            <a:pPr algn="ctr"/>
            <a:endParaRPr lang="en-US" sz="3200" b="1" dirty="0" smtClean="0">
              <a:latin typeface="Times New Roman" pitchFamily="18" charset="0"/>
              <a:cs typeface="Times New Roman" pitchFamily="18" charset="0"/>
            </a:endParaRPr>
          </a:p>
          <a:p>
            <a:pPr marL="514350" indent="-514350">
              <a:buFont typeface="+mj-lt"/>
              <a:buAutoNum type="arabicPeriod"/>
            </a:pPr>
            <a:r>
              <a:rPr lang="en-US" sz="3200" dirty="0" smtClean="0">
                <a:latin typeface="Times New Roman" pitchFamily="18" charset="0"/>
                <a:cs typeface="Times New Roman" pitchFamily="18" charset="0"/>
              </a:rPr>
              <a:t>Objectives</a:t>
            </a:r>
          </a:p>
          <a:p>
            <a:pPr marL="514350" indent="-514350">
              <a:buFont typeface="+mj-lt"/>
              <a:buAutoNum type="arabicPeriod"/>
            </a:pPr>
            <a:r>
              <a:rPr lang="en-US" sz="3200" dirty="0" smtClean="0">
                <a:latin typeface="Times New Roman" pitchFamily="18" charset="0"/>
                <a:cs typeface="Times New Roman" pitchFamily="18" charset="0"/>
              </a:rPr>
              <a:t>Strategy</a:t>
            </a:r>
          </a:p>
          <a:p>
            <a:pPr marL="514350" indent="-514350">
              <a:buFont typeface="+mj-lt"/>
              <a:buAutoNum type="arabicPeriod"/>
            </a:pPr>
            <a:r>
              <a:rPr lang="en-US" sz="3200" dirty="0" smtClean="0">
                <a:latin typeface="Times New Roman" pitchFamily="18" charset="0"/>
                <a:cs typeface="Times New Roman" pitchFamily="18" charset="0"/>
              </a:rPr>
              <a:t>Steps</a:t>
            </a:r>
          </a:p>
          <a:p>
            <a:pPr marL="514350" indent="-514350">
              <a:buFont typeface="+mj-lt"/>
              <a:buAutoNum type="arabicPeriod"/>
            </a:pPr>
            <a:r>
              <a:rPr lang="en-US" sz="3200" dirty="0" smtClean="0">
                <a:latin typeface="Times New Roman" pitchFamily="18" charset="0"/>
                <a:cs typeface="Times New Roman" pitchFamily="18" charset="0"/>
              </a:rPr>
              <a:t>Resources</a:t>
            </a:r>
          </a:p>
          <a:p>
            <a:pPr marL="514350" indent="-514350">
              <a:buFont typeface="+mj-lt"/>
              <a:buAutoNum type="arabicPeriod"/>
            </a:pPr>
            <a:r>
              <a:rPr lang="en-US" sz="3200" dirty="0" smtClean="0">
                <a:latin typeface="Times New Roman" pitchFamily="18" charset="0"/>
                <a:cs typeface="Times New Roman" pitchFamily="18" charset="0"/>
              </a:rPr>
              <a:t>Time Schedule</a:t>
            </a:r>
          </a:p>
          <a:p>
            <a:pPr marL="514350" indent="-514350">
              <a:buFont typeface="+mj-lt"/>
              <a:buAutoNum type="arabicPeriod"/>
            </a:pPr>
            <a:r>
              <a:rPr lang="en-US" sz="3200" dirty="0" smtClean="0">
                <a:latin typeface="Times New Roman" pitchFamily="18" charset="0"/>
                <a:cs typeface="Times New Roman" pitchFamily="18" charset="0"/>
              </a:rPr>
              <a:t>Management</a:t>
            </a:r>
          </a:p>
          <a:p>
            <a:pPr marL="514350" indent="-514350">
              <a:buFont typeface="+mj-lt"/>
              <a:buAutoNum type="arabicPeriod"/>
            </a:pPr>
            <a:r>
              <a:rPr lang="en-US" sz="3200" dirty="0" smtClean="0">
                <a:latin typeface="Times New Roman" pitchFamily="18" charset="0"/>
                <a:cs typeface="Times New Roman" pitchFamily="18" charset="0"/>
              </a:rPr>
              <a:t>Evaluation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 y="838201"/>
            <a:ext cx="8382000" cy="5715000"/>
          </a:xfrm>
          <a:prstGeom prst="rect">
            <a:avLst/>
          </a:prstGeom>
          <a:noFill/>
          <a:ln w="9525">
            <a:noFill/>
            <a:miter lim="800000"/>
            <a:headEnd/>
            <a:tailEnd/>
          </a:ln>
          <a:effectLst/>
        </p:spPr>
      </p:pic>
      <p:sp>
        <p:nvSpPr>
          <p:cNvPr id="3" name="TextBox 2"/>
          <p:cNvSpPr txBox="1"/>
          <p:nvPr/>
        </p:nvSpPr>
        <p:spPr>
          <a:xfrm>
            <a:off x="2819400" y="228600"/>
            <a:ext cx="3421129" cy="584775"/>
          </a:xfrm>
          <a:prstGeom prst="rect">
            <a:avLst/>
          </a:prstGeom>
          <a:noFill/>
        </p:spPr>
        <p:txBody>
          <a:bodyPr wrap="none" rtlCol="0">
            <a:spAutoFit/>
          </a:bodyPr>
          <a:lstStyle/>
          <a:p>
            <a:r>
              <a:rPr lang="en-US" sz="3200" b="1" dirty="0" smtClean="0">
                <a:latin typeface="Times New Roman" pitchFamily="18" charset="0"/>
                <a:cs typeface="Times New Roman" pitchFamily="18" charset="0"/>
              </a:rPr>
              <a:t>Levels of Planning</a:t>
            </a:r>
            <a:endParaRPr lang="en-US" sz="3200"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959</Words>
  <Application>Microsoft Office PowerPoint</Application>
  <PresentationFormat>On-screen Show (4:3)</PresentationFormat>
  <Paragraphs>114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Educational Planning</vt:lpstr>
      <vt:lpstr>Planning Concept</vt:lpstr>
      <vt:lpstr>Defining Planning</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Defining Planning</dc:title>
  <dc:creator>ApnaITcenter</dc:creator>
  <cp:lastModifiedBy>ApnaITcenter</cp:lastModifiedBy>
  <cp:revision>25</cp:revision>
  <dcterms:created xsi:type="dcterms:W3CDTF">2020-03-08T18:38:46Z</dcterms:created>
  <dcterms:modified xsi:type="dcterms:W3CDTF">2020-04-01T22:21:21Z</dcterms:modified>
</cp:coreProperties>
</file>